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23"/>
  </p:notesMasterIdLst>
  <p:sldIdLst>
    <p:sldId id="256" r:id="rId2"/>
    <p:sldId id="277" r:id="rId3"/>
    <p:sldId id="257" r:id="rId4"/>
    <p:sldId id="258" r:id="rId5"/>
    <p:sldId id="259" r:id="rId6"/>
    <p:sldId id="270" r:id="rId7"/>
    <p:sldId id="273" r:id="rId8"/>
    <p:sldId id="278" r:id="rId9"/>
    <p:sldId id="275" r:id="rId10"/>
    <p:sldId id="274" r:id="rId11"/>
    <p:sldId id="280" r:id="rId12"/>
    <p:sldId id="276" r:id="rId13"/>
    <p:sldId id="263" r:id="rId14"/>
    <p:sldId id="281" r:id="rId15"/>
    <p:sldId id="261" r:id="rId16"/>
    <p:sldId id="283" r:id="rId17"/>
    <p:sldId id="284" r:id="rId18"/>
    <p:sldId id="282" r:id="rId19"/>
    <p:sldId id="265" r:id="rId20"/>
    <p:sldId id="266" r:id="rId21"/>
    <p:sldId id="267" r:id="rId22"/>
  </p:sldIdLst>
  <p:sldSz cx="14630400" cy="8229600"/>
  <p:notesSz cx="8229600" cy="14630400"/>
  <p:embeddedFontLst>
    <p:embeddedFont>
      <p:font typeface="Alexandria" panose="02010600030101010101" charset="-78"/>
      <p:regular r:id="rId24"/>
    </p:embeddedFont>
    <p:embeddedFont>
      <p:font typeface="Nobile" panose="02010600030101010101" charset="0"/>
      <p:regular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  <p:embeddedFont>
      <p:font typeface="等线" panose="02010600030101010101" pitchFamily="2" charset="-122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782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68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1182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510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32353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16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77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114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781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283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78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7840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463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098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630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311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555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84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681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887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976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328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650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34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20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0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1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4.png"/><Relationship Id="rId2" Type="http://schemas.openxmlformats.org/officeDocument/2006/relationships/tags" Target="../tags/tag2.xml"/><Relationship Id="rId16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2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: Web3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</a:t>
            </a:r>
            <a:r>
              <a:rPr lang="en-US" altLang="zh-CN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驱动的网文创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作与分享平台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重构网文产业价值链的革命性解决方案，链接创作者、读者和技术的全新生态系统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团队成员：唐林峰 肖文凯 张道升 胡为鑫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NovelForge的创新点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196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基本功能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及与</a:t>
            </a:r>
            <a:r>
              <a:rPr lang="en-US" altLang="zh-CN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11968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2" y="52352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独特的经济模型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11968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AI应用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715738" y="5732621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辅助文生图创作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智能体打造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715738" y="661701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打造新的网文形式， 增强阅读体验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242841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80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80058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758083"/>
            <a:ext cx="338411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“写作即挖矿” 与NFT相结合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005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0480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0055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 + Web3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4586645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网文与Web3天然结合的独特优势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530906" y="5153620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门槛低，所有人都能参与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530906" y="5595818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内容价值大，连载特性与Web3高度契合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读者激励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活跃度挖矿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阅读、评论、分享即可获得代币奖励。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社区贡献奖励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参与内容审核、编辑推荐可获额外激励。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NFT持有收益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持有作品NFT可分享作品持续收益。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抽奖机制创新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活跃用户参与定期抽奖，获取稀有NFT和代币。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56656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158954"/>
            <a:ext cx="5911691" cy="591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09705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与AI的结合点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03264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b="1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文字生成</a:t>
            </a:r>
            <a:r>
              <a:rPr lang="zh-CN" altLang="en-US" sz="160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故事场景插图</a:t>
            </a:r>
            <a:endParaRPr lang="en-US" sz="1600" b="1" dirty="0"/>
          </a:p>
        </p:txBody>
      </p:sp>
      <p:sp>
        <p:nvSpPr>
          <p:cNvPr id="5" name="Text 2"/>
          <p:cNvSpPr/>
          <p:nvPr/>
        </p:nvSpPr>
        <p:spPr>
          <a:xfrm>
            <a:off x="7599521" y="447484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内容审核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1704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IP智能体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1901" y="539921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听书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591900" y="596067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智能翻译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43B5B3-37DC-4475-BAF0-34A99E8B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711"/>
            <a:ext cx="7439379" cy="48434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A5EE4C-3DA1-4609-A718-4814B00F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1" y="2629780"/>
            <a:ext cx="9474457" cy="532888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D09CAC23-ED82-4E51-8002-F083D0FC8565}"/>
              </a:ext>
            </a:extLst>
          </p:cNvPr>
          <p:cNvSpPr/>
          <p:nvPr/>
        </p:nvSpPr>
        <p:spPr>
          <a:xfrm>
            <a:off x="432546" y="3200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文生图生成场景画，提升读者阅读效果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722065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A95F72-070A-4103-AA8A-B6413271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93" y="1028842"/>
            <a:ext cx="9001125" cy="722947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C952CCE-C57A-4B86-9C7F-6EE4F7DD2ACC}"/>
              </a:ext>
            </a:extLst>
          </p:cNvPr>
          <p:cNvSpPr/>
          <p:nvPr/>
        </p:nvSpPr>
        <p:spPr>
          <a:xfrm>
            <a:off x="432546" y="3200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图文并茂阅读体验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674260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、愿景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911070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发展路线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Q1-Q2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核心功能上线，基础平台构建完成。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Q3-Q4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实现产品运营，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NFT市场与挖矿系统全面启动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2026 Q1-Q2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DAO治理机制实施，国际化战略开启。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、项目背景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38564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42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愿景</a:t>
            </a:r>
            <a:endParaRPr lang="en-US" sz="4450" dirty="0"/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793790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1028224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网文生态革命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1028224" y="3438049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打造Web3时代最大的去中心化网文创作平台。</a:t>
            </a:r>
            <a:endParaRPr lang="en-US" sz="175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4685467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4919901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重塑价值分配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4919980" y="3341370"/>
            <a:ext cx="3430905" cy="10801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l">
              <a:lnSpc>
                <a:spcPts val="285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作者在我们web3中产生的实物资产获得现实收益时，能够给持有NFT的早期投资者共享收益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462510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595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全球化扩张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349954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突破语言和地域限制，构建全球性文学社区。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244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最终，我们希望打造作品现实收益也能与持有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</a:rPr>
              <a:t>NFT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持有者共享。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产品展示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录制视频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68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161" y="2279928"/>
            <a:ext cx="4111228" cy="467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网文市场规模与增长潜力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3161" y="3045857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1200亿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2928699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美元市场规模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3161" y="4049078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全球网文市场庞大且持续增长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27238" y="3045857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2800万+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832777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27238" y="4049078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创作者群体规模惊人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3161" y="4811435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7亿+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2928699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读者基础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3161" y="5814655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用户需求强劲且多样化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427238" y="4811435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3850" dirty="0"/>
          </a:p>
        </p:txBody>
      </p:sp>
      <p:sp>
        <p:nvSpPr>
          <p:cNvPr id="14" name="Text 11"/>
          <p:cNvSpPr/>
          <p:nvPr/>
        </p:nvSpPr>
        <p:spPr>
          <a:xfrm>
            <a:off x="9832777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427238" y="5814655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市场发展速度迅猛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380678" y="7256978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3975140" y="7580233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6168747" cy="700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</a:t>
            </a:r>
            <a:r>
              <a:rPr lang="zh-CN" alt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巨大的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规模与增长潜力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598176"/>
            <a:ext cx="13060204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全球网文产业正以惊人速度发展，市场规模和潜力巨大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099" y="2313220"/>
            <a:ext cx="3482102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$120B</a:t>
            </a:r>
            <a:endParaRPr lang="en-US" sz="5800" dirty="0"/>
          </a:p>
        </p:txBody>
      </p:sp>
      <p:sp>
        <p:nvSpPr>
          <p:cNvPr id="5" name="Text 3"/>
          <p:cNvSpPr/>
          <p:nvPr/>
        </p:nvSpPr>
        <p:spPr>
          <a:xfrm>
            <a:off x="1020156" y="3363172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全球市场规模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-79036" y="4064200"/>
            <a:ext cx="5210372" cy="339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网文产业已成为数字创意经济的重要支柱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17657" y="2275321"/>
            <a:ext cx="3003943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4717657" y="335894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528374" y="4082514"/>
            <a:ext cx="6119676" cy="208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增速远超传统出版业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发展势头强劲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-993815" y="4873027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28M+</a:t>
            </a: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785099" y="592641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-851791" y="6476813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创作者群体不断壮大，内容供给丰富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442012" y="4952861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700M+</a:t>
            </a:r>
            <a:endParaRPr lang="en-US" sz="5800" dirty="0"/>
          </a:p>
        </p:txBody>
      </p:sp>
      <p:sp>
        <p:nvSpPr>
          <p:cNvPr id="14" name="Text 12"/>
          <p:cNvSpPr/>
          <p:nvPr/>
        </p:nvSpPr>
        <p:spPr>
          <a:xfrm>
            <a:off x="5368052" y="5870703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活跃读者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3442013" y="6364635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庞大用户基础，消费潜力巨大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615045" y="1506220"/>
            <a:ext cx="5902325" cy="5029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l">
              <a:lnSpc>
                <a:spcPts val="280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头部平台市值表现突出</a:t>
            </a:r>
          </a:p>
        </p:txBody>
      </p:sp>
      <p:sp>
        <p:nvSpPr>
          <p:cNvPr id="18" name="矩形 17"/>
          <p:cNvSpPr/>
          <p:nvPr/>
        </p:nvSpPr>
        <p:spPr>
          <a:xfrm>
            <a:off x="8695055" y="2313305"/>
            <a:ext cx="176403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$4.5B</a:t>
            </a:r>
          </a:p>
        </p:txBody>
      </p:sp>
      <p:sp>
        <p:nvSpPr>
          <p:cNvPr id="19" name="矩形 18"/>
          <p:cNvSpPr/>
          <p:nvPr/>
        </p:nvSpPr>
        <p:spPr>
          <a:xfrm>
            <a:off x="9513570" y="3332480"/>
            <a:ext cx="61214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阅文</a:t>
            </a:r>
          </a:p>
        </p:txBody>
      </p:sp>
      <p:sp>
        <p:nvSpPr>
          <p:cNvPr id="20" name="矩形 19"/>
          <p:cNvSpPr/>
          <p:nvPr/>
        </p:nvSpPr>
        <p:spPr>
          <a:xfrm>
            <a:off x="11674475" y="2313305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$1.2B</a:t>
            </a:r>
          </a:p>
        </p:txBody>
      </p:sp>
      <p:sp>
        <p:nvSpPr>
          <p:cNvPr id="21" name="矩形 20"/>
          <p:cNvSpPr/>
          <p:nvPr/>
        </p:nvSpPr>
        <p:spPr>
          <a:xfrm>
            <a:off x="12454890" y="3350260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</a:p>
        </p:txBody>
      </p:sp>
      <p:sp>
        <p:nvSpPr>
          <p:cNvPr id="22" name="矩形 21"/>
          <p:cNvSpPr/>
          <p:nvPr/>
        </p:nvSpPr>
        <p:spPr>
          <a:xfrm>
            <a:off x="8728300" y="5794224"/>
            <a:ext cx="274066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$600M</a:t>
            </a:r>
          </a:p>
        </p:txBody>
      </p:sp>
      <p:sp>
        <p:nvSpPr>
          <p:cNvPr id="23" name="矩形 22"/>
          <p:cNvSpPr/>
          <p:nvPr/>
        </p:nvSpPr>
        <p:spPr>
          <a:xfrm>
            <a:off x="9266498" y="6628433"/>
            <a:ext cx="1278255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Wattpad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8244840" y="1598295"/>
            <a:ext cx="0" cy="5565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FA02643-33AD-4FA3-92E9-6558BD08FDB6}"/>
              </a:ext>
            </a:extLst>
          </p:cNvPr>
          <p:cNvSpPr/>
          <p:nvPr/>
        </p:nvSpPr>
        <p:spPr>
          <a:xfrm>
            <a:off x="9873091" y="4037057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$4B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1122B46-97A1-411A-92B8-549FD92C7CC7}"/>
              </a:ext>
            </a:extLst>
          </p:cNvPr>
          <p:cNvSpPr/>
          <p:nvPr/>
        </p:nvSpPr>
        <p:spPr>
          <a:xfrm>
            <a:off x="10755995" y="4860443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089" y="0"/>
            <a:ext cx="47203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传统网文行业的痛点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不公平的价值分配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平台占70%，作者仅获20%，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读者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只是利益消费者，基本不会有什么收益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IP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版权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被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平台</a:t>
            </a: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严重限制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及控制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平台大分量的掌控着千万作家的网文版权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出现大规模作品版权矛盾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创作激励不足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6643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两级分化严重，规则不透明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，创作自由受限。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读者参与度极低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互动形式单一，无实质价值回报。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578" y="3587044"/>
            <a:ext cx="3409244" cy="2906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96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所以</a:t>
            </a:r>
            <a:endParaRPr 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444"/>
            <a:ext cx="13042821" cy="209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创建新一代基于web3与AI结合的网文创作及分享平台是非常有必要的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232" y="362557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6723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我们对网文阅读的热爱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713" y="3608639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7713" y="5749621"/>
            <a:ext cx="300561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网文与Web3天然的结合性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942" y="3625572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694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Web2网文的痛点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63" y="3625572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4863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网文的巨大市场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、项目介绍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94214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233469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6765" y="215496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主要功能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56765" y="320390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2"/>
            </p:custDataLst>
          </p:nvPr>
        </p:nvSpPr>
        <p:spPr>
          <a:xfrm>
            <a:off x="2856765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创作及分享</a:t>
            </a:r>
            <a:endParaRPr lang="en-US" sz="2200" dirty="0"/>
          </a:p>
        </p:txBody>
      </p:sp>
      <p:sp>
        <p:nvSpPr>
          <p:cNvPr id="6" name="Text 2"/>
          <p:cNvSpPr/>
          <p:nvPr>
            <p:custDataLst>
              <p:tags r:id="rId3"/>
            </p:custDataLst>
          </p:nvPr>
        </p:nvSpPr>
        <p:spPr>
          <a:xfrm>
            <a:off x="2856765" y="4488110"/>
            <a:ext cx="2901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轻松创作和分享您的网文作品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808189" y="31577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6624583" y="3733157"/>
            <a:ext cx="261248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把网文创作及阅读引</a:t>
            </a:r>
            <a:endParaRPr lang="en-US" altLang="zh-CN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入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世界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2200" dirty="0"/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6741872" y="4478845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实现智能合约及分布式存储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134103" y="320390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8"/>
            </p:custDataLst>
          </p:nvPr>
        </p:nvSpPr>
        <p:spPr>
          <a:xfrm>
            <a:off x="10134103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跨平台使用</a:t>
            </a:r>
            <a:endParaRPr lang="en-US" sz="2200" dirty="0"/>
          </a:p>
        </p:txBody>
      </p:sp>
      <p:sp>
        <p:nvSpPr>
          <p:cNvPr id="12" name="Text 6"/>
          <p:cNvSpPr/>
          <p:nvPr>
            <p:custDataLst>
              <p:tags r:id="rId9"/>
            </p:custDataLst>
          </p:nvPr>
        </p:nvSpPr>
        <p:spPr>
          <a:xfrm>
            <a:off x="10134103" y="4488110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随时随地访问您的作品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682554" y="6887627"/>
            <a:ext cx="93852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NovelForge 平台提供强大的创作工具，利用 Web3 技术确保安全存储和交易，并支持多平台访问，让您随时随地创作和分享您的作品。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64F8FA82-C1F3-40D2-AB75-B93E20E0D0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35985" y="5002922"/>
            <a:ext cx="566976" cy="566976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7B35AE61-39F8-43BF-95B4-B260B96348E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35985" y="57967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新技术引入</a:t>
            </a:r>
            <a:endParaRPr lang="en-US" sz="22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F4BDB9A4-3A0A-4954-9A89-3D44F53A57A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15567" y="6232222"/>
            <a:ext cx="4418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引入前沿的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技术辅助创作及提高阅读体验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</TotalTime>
  <Words>391</Words>
  <Application>Microsoft Office PowerPoint</Application>
  <PresentationFormat>自定义</PresentationFormat>
  <Paragraphs>135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Nobile</vt:lpstr>
      <vt:lpstr>Arial</vt:lpstr>
      <vt:lpstr>Trebuchet MS</vt:lpstr>
      <vt:lpstr>Alexandria</vt:lpstr>
      <vt:lpstr>Wingdings 3</vt:lpstr>
      <vt:lpstr>等线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木 林</cp:lastModifiedBy>
  <cp:revision>36</cp:revision>
  <dcterms:created xsi:type="dcterms:W3CDTF">2025-03-30T11:36:00Z</dcterms:created>
  <dcterms:modified xsi:type="dcterms:W3CDTF">2025-03-31T06:11:52Z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32A50F9E9E184649ABF73A9A51DF8ED6_13</vt:lpwstr>
  </property>
  <property fmtid="{D5CDD505-2E9C-101B-9397-08002B2CF9AE}" pid="3" name="KSOProductBuildVer">
    <vt:lpwstr>2052-12.1.0.20305</vt:lpwstr>
  </property>
</Properties>
</file>